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56" r:id="rId2"/>
    <p:sldId id="257" r:id="rId3"/>
    <p:sldId id="277" r:id="rId4"/>
    <p:sldId id="278" r:id="rId5"/>
    <p:sldId id="279" r:id="rId6"/>
    <p:sldId id="280" r:id="rId7"/>
    <p:sldId id="281" r:id="rId8"/>
    <p:sldId id="282" r:id="rId9"/>
    <p:sldId id="283" r:id="rId10"/>
    <p:sldId id="284" r:id="rId11"/>
    <p:sldId id="285" r:id="rId12"/>
    <p:sldId id="275"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varScale="1">
        <p:scale>
          <a:sx n="78" d="100"/>
          <a:sy n="78" d="100"/>
        </p:scale>
        <p:origin x="-91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20.03.2020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rAJVSoRlz-k"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2857488" y="2500306"/>
            <a:ext cx="6096000" cy="533400"/>
          </a:xfrm>
        </p:spPr>
        <p:txBody>
          <a:bodyPr/>
          <a:lstStyle/>
          <a:p>
            <a:pPr>
              <a:lnSpc>
                <a:spcPct val="90000"/>
              </a:lnSpc>
            </a:pPr>
            <a:r>
              <a:rPr lang="tr-TR" altLang="tr-TR" sz="3200" b="1" dirty="0" smtClean="0"/>
              <a:t>Radyo, Televizyon ve Sinema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000504"/>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RTS428- Deneysel Sinema ve Kısa Film Uygulamaları</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Doç.Dr</a:t>
            </a:r>
            <a:r>
              <a:rPr lang="tr-TR" altLang="tr-TR" sz="2000" b="1" i="1" dirty="0" smtClean="0">
                <a:solidFill>
                  <a:schemeClr val="bg1">
                    <a:lumMod val="50000"/>
                  </a:schemeClr>
                </a:solidFill>
              </a:rPr>
              <a:t>. Ahmet OKTAN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dirty="0" smtClean="0"/>
              <a:t>İlk Dönem Avrupa </a:t>
            </a:r>
            <a:r>
              <a:rPr lang="tr-TR" altLang="tr-TR" sz="4000" dirty="0" err="1" smtClean="0"/>
              <a:t>Avandgard</a:t>
            </a:r>
            <a:r>
              <a:rPr lang="tr-TR" altLang="tr-TR" sz="4000" smtClean="0"/>
              <a:t> - </a:t>
            </a:r>
            <a:r>
              <a:rPr lang="tr-TR" altLang="tr-TR" sz="4000" dirty="0" smtClean="0"/>
              <a:t>Deneysel Sineması</a:t>
            </a:r>
            <a:endParaRPr lang="tr-TR" altLang="tr-TR" sz="40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Hafta-3</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RTS428- Deneysel Sinema ve Kısa Film Uygulamaları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İlk dönem deneysel sinemacılar çoğunlukla sanatın başka alanlarında eserler veren sanatçılardır. Bu dönemde öne çıkan isimler;</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İsveçli ressam Viking </a:t>
            </a:r>
            <a:r>
              <a:rPr lang="tr-TR" sz="2600" dirty="0" err="1" smtClean="0">
                <a:solidFill>
                  <a:schemeClr val="tx2">
                    <a:satMod val="130000"/>
                  </a:schemeClr>
                </a:solidFill>
                <a:latin typeface="Times New Roman" pitchFamily="18" charset="0"/>
              </a:rPr>
              <a:t>Eggling</a:t>
            </a:r>
            <a:r>
              <a:rPr lang="tr-TR" sz="2600" dirty="0" smtClean="0">
                <a:solidFill>
                  <a:schemeClr val="tx2">
                    <a:satMod val="130000"/>
                  </a:schemeClr>
                </a:solidFill>
                <a:latin typeface="Times New Roman" pitchFamily="18" charset="0"/>
              </a:rPr>
              <a:t>, Alman ressam </a:t>
            </a:r>
            <a:r>
              <a:rPr lang="tr-TR" sz="2600" dirty="0" err="1" smtClean="0">
                <a:solidFill>
                  <a:schemeClr val="tx2">
                    <a:satMod val="130000"/>
                  </a:schemeClr>
                </a:solidFill>
                <a:latin typeface="Times New Roman" pitchFamily="18" charset="0"/>
              </a:rPr>
              <a:t>Hans</a:t>
            </a:r>
            <a:r>
              <a:rPr lang="tr-TR" sz="2600" dirty="0" smtClean="0">
                <a:solidFill>
                  <a:schemeClr val="tx2">
                    <a:satMod val="130000"/>
                  </a:schemeClr>
                </a:solidFill>
                <a:latin typeface="Times New Roman" pitchFamily="18" charset="0"/>
              </a:rPr>
              <a:t> Richter, Alman ressam ve mimar </a:t>
            </a:r>
            <a:r>
              <a:rPr lang="tr-TR" sz="2600" dirty="0" err="1" smtClean="0">
                <a:solidFill>
                  <a:schemeClr val="tx2">
                    <a:satMod val="130000"/>
                  </a:schemeClr>
                </a:solidFill>
                <a:latin typeface="Times New Roman" pitchFamily="18" charset="0"/>
              </a:rPr>
              <a:t>Walter</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Ruttmann</a:t>
            </a:r>
            <a:r>
              <a:rPr lang="tr-TR" sz="2600" dirty="0" smtClean="0">
                <a:solidFill>
                  <a:schemeClr val="tx2">
                    <a:satMod val="130000"/>
                  </a:schemeClr>
                </a:solidFill>
                <a:latin typeface="Times New Roman" pitchFamily="18" charset="0"/>
              </a:rPr>
              <a:t>, Fransız ressam </a:t>
            </a:r>
            <a:r>
              <a:rPr lang="tr-TR" sz="2600" dirty="0" err="1" smtClean="0">
                <a:solidFill>
                  <a:schemeClr val="tx2">
                    <a:satMod val="130000"/>
                  </a:schemeClr>
                </a:solidFill>
                <a:latin typeface="Times New Roman" pitchFamily="18" charset="0"/>
              </a:rPr>
              <a:t>Fernand</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Leger</a:t>
            </a:r>
            <a:r>
              <a:rPr lang="tr-TR" sz="2600" dirty="0" smtClean="0">
                <a:solidFill>
                  <a:schemeClr val="tx2">
                    <a:satMod val="130000"/>
                  </a:schemeClr>
                </a:solidFill>
                <a:latin typeface="Times New Roman" pitchFamily="18" charset="0"/>
              </a:rPr>
              <a:t>, Fransız ressam ve kolajcı </a:t>
            </a:r>
            <a:r>
              <a:rPr lang="tr-TR" sz="2600" dirty="0" err="1" smtClean="0">
                <a:solidFill>
                  <a:schemeClr val="tx2">
                    <a:satMod val="130000"/>
                  </a:schemeClr>
                </a:solidFill>
                <a:latin typeface="Times New Roman" pitchFamily="18" charset="0"/>
              </a:rPr>
              <a:t>Marcel</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Duchamp</a:t>
            </a:r>
            <a:r>
              <a:rPr lang="tr-TR" sz="2600" dirty="0" smtClean="0">
                <a:solidFill>
                  <a:schemeClr val="tx2">
                    <a:satMod val="130000"/>
                  </a:schemeClr>
                </a:solidFill>
                <a:latin typeface="Times New Roman" pitchFamily="18" charset="0"/>
              </a:rPr>
              <a:t>, Alman ressam </a:t>
            </a:r>
            <a:r>
              <a:rPr lang="tr-TR" sz="2600" dirty="0" err="1" smtClean="0">
                <a:solidFill>
                  <a:schemeClr val="tx2">
                    <a:satMod val="130000"/>
                  </a:schemeClr>
                </a:solidFill>
                <a:latin typeface="Times New Roman" pitchFamily="18" charset="0"/>
              </a:rPr>
              <a:t>Oskar</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Fischinger</a:t>
            </a:r>
            <a:r>
              <a:rPr lang="tr-TR" sz="2600" dirty="0" smtClean="0">
                <a:solidFill>
                  <a:schemeClr val="tx2">
                    <a:satMod val="130000"/>
                  </a:schemeClr>
                </a:solidFill>
                <a:latin typeface="Times New Roman" pitchFamily="18" charset="0"/>
              </a:rPr>
              <a:t> , İspanyol ressam Salvador </a:t>
            </a:r>
            <a:r>
              <a:rPr lang="tr-TR" sz="2600" dirty="0" err="1" smtClean="0">
                <a:solidFill>
                  <a:schemeClr val="tx2">
                    <a:satMod val="130000"/>
                  </a:schemeClr>
                </a:solidFill>
                <a:latin typeface="Times New Roman" pitchFamily="18" charset="0"/>
              </a:rPr>
              <a:t>Dali</a:t>
            </a:r>
            <a:r>
              <a:rPr lang="tr-TR" sz="2600" dirty="0" smtClean="0">
                <a:solidFill>
                  <a:schemeClr val="tx2">
                    <a:satMod val="130000"/>
                  </a:schemeClr>
                </a:solidFill>
                <a:latin typeface="Times New Roman" pitchFamily="18" charset="0"/>
              </a:rPr>
              <a:t> ve Londra’da film yapan Yeni Zelandalı </a:t>
            </a:r>
            <a:r>
              <a:rPr lang="tr-TR" sz="2600" dirty="0" err="1" smtClean="0">
                <a:solidFill>
                  <a:schemeClr val="tx2">
                    <a:satMod val="130000"/>
                  </a:schemeClr>
                </a:solidFill>
                <a:latin typeface="Times New Roman" pitchFamily="18" charset="0"/>
              </a:rPr>
              <a:t>Len</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Lye</a:t>
            </a:r>
            <a:r>
              <a:rPr lang="tr-TR" sz="2600" dirty="0" smtClean="0">
                <a:solidFill>
                  <a:schemeClr val="tx2">
                    <a:satMod val="130000"/>
                  </a:schemeClr>
                </a:solidFill>
                <a:latin typeface="Times New Roman" pitchFamily="18" charset="0"/>
              </a:rPr>
              <a:t> gibi sanatçılardır.</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Rusya’da avangart gelenek devrim öncesi yıllarda başlar. </a:t>
            </a:r>
            <a:br>
              <a:rPr lang="tr-TR" sz="2600" dirty="0" smtClean="0">
                <a:solidFill>
                  <a:schemeClr val="tx2">
                    <a:satMod val="130000"/>
                  </a:schemeClr>
                </a:solidFill>
                <a:latin typeface="Times New Roman" pitchFamily="18" charset="0"/>
              </a:rPr>
            </a:br>
            <a:r>
              <a:rPr lang="tr-TR" sz="2600" dirty="0" err="1" smtClean="0">
                <a:solidFill>
                  <a:schemeClr val="tx2">
                    <a:satMod val="130000"/>
                  </a:schemeClr>
                </a:solidFill>
                <a:latin typeface="Times New Roman" pitchFamily="18" charset="0"/>
              </a:rPr>
              <a:t>Vladimir</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Mayakovski’nin</a:t>
            </a:r>
            <a:r>
              <a:rPr lang="tr-TR" sz="2600" dirty="0" smtClean="0">
                <a:solidFill>
                  <a:schemeClr val="tx2">
                    <a:satMod val="130000"/>
                  </a:schemeClr>
                </a:solidFill>
                <a:latin typeface="Times New Roman" pitchFamily="18" charset="0"/>
              </a:rPr>
              <a:t> öncülüğünde hazırlanan “Genel Beğeniye Tokat” isimli manifesto metninin tarihi 1912’dir. </a:t>
            </a:r>
            <a:br>
              <a:rPr lang="tr-TR" sz="2600" dirty="0" smtClean="0">
                <a:solidFill>
                  <a:schemeClr val="tx2">
                    <a:satMod val="130000"/>
                  </a:schemeClr>
                </a:solidFill>
                <a:latin typeface="Times New Roman" pitchFamily="18" charset="0"/>
              </a:rPr>
            </a:br>
            <a:r>
              <a:rPr lang="tr-TR" sz="2600" dirty="0" err="1" smtClean="0">
                <a:solidFill>
                  <a:schemeClr val="tx2">
                    <a:satMod val="130000"/>
                  </a:schemeClr>
                </a:solidFill>
                <a:latin typeface="Times New Roman" pitchFamily="18" charset="0"/>
              </a:rPr>
              <a:t>Mayakovski</a:t>
            </a:r>
            <a:r>
              <a:rPr lang="tr-TR" sz="2600" dirty="0" smtClean="0">
                <a:solidFill>
                  <a:schemeClr val="tx2">
                    <a:satMod val="130000"/>
                  </a:schemeClr>
                </a:solidFill>
                <a:latin typeface="Times New Roman" pitchFamily="18" charset="0"/>
              </a:rPr>
              <a:t> sonraki dönemde de, </a:t>
            </a:r>
            <a:r>
              <a:rPr lang="tr-TR" sz="2600" dirty="0" err="1" smtClean="0">
                <a:solidFill>
                  <a:schemeClr val="tx2">
                    <a:satMod val="130000"/>
                  </a:schemeClr>
                </a:solidFill>
                <a:latin typeface="Times New Roman" pitchFamily="18" charset="0"/>
              </a:rPr>
              <a:t>Dziga</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Vertov</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Lev</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Kuleşov</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Sergei</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Yutkeviç</a:t>
            </a:r>
            <a:r>
              <a:rPr lang="tr-TR" sz="2600" dirty="0" smtClean="0">
                <a:solidFill>
                  <a:schemeClr val="tx2">
                    <a:satMod val="130000"/>
                  </a:schemeClr>
                </a:solidFill>
                <a:latin typeface="Times New Roman" pitchFamily="18" charset="0"/>
              </a:rPr>
              <a:t> gibi önemli sinemacılarla birlikte </a:t>
            </a:r>
            <a:r>
              <a:rPr lang="tr-TR" sz="2600" dirty="0" err="1" smtClean="0">
                <a:solidFill>
                  <a:schemeClr val="tx2">
                    <a:satMod val="130000"/>
                  </a:schemeClr>
                </a:solidFill>
                <a:latin typeface="Times New Roman" pitchFamily="18" charset="0"/>
              </a:rPr>
              <a:t>anaakım</a:t>
            </a:r>
            <a:r>
              <a:rPr lang="tr-TR" sz="2600" dirty="0" smtClean="0">
                <a:solidFill>
                  <a:schemeClr val="tx2">
                    <a:satMod val="130000"/>
                  </a:schemeClr>
                </a:solidFill>
                <a:latin typeface="Times New Roman" pitchFamily="18" charset="0"/>
              </a:rPr>
              <a:t> resmi Sovyet kültür politikasını eleştirir.</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1920’lerin ortasında Fransa,  İngiltere ve Almanya’da sinema kulüplerinin ortaya çıkması seyircinin avangart sinemayla ilişkisini sağlar… İlk örneklerini Dadaizm çizgisindeki sanatçılarda görürüz.</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Anarşist ve yıkıcı; Dada sineması orta-sınıf ahlakı ve değerlerine bir başkaldırı niteliğindedir.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Avangart sinema akımının ilk örneklerini, Avrupa’nın çeşitli ülkelerinden ressamlar verdiler.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Bu filmler daha çok soyut animasyonlar biçimindeydi.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Mekanik parçaların dansı, ışık oyunları, iç içe geçen ya da birbirini tekrarlayan çizgiler gibi görüntülerle oluşturulan bu filmler, </a:t>
            </a:r>
            <a:r>
              <a:rPr lang="tr-TR" sz="2600" dirty="0" err="1" smtClean="0">
                <a:solidFill>
                  <a:schemeClr val="tx2">
                    <a:satMod val="130000"/>
                  </a:schemeClr>
                </a:solidFill>
                <a:latin typeface="Times New Roman" pitchFamily="18" charset="0"/>
              </a:rPr>
              <a:t>dadaizm</a:t>
            </a:r>
            <a:r>
              <a:rPr lang="tr-TR" sz="2600" dirty="0" smtClean="0">
                <a:solidFill>
                  <a:schemeClr val="tx2">
                    <a:satMod val="130000"/>
                  </a:schemeClr>
                </a:solidFill>
                <a:latin typeface="Times New Roman" pitchFamily="18" charset="0"/>
              </a:rPr>
              <a:t>, kübizm gibi sanat akımlarından izler taşır. </a:t>
            </a: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Soyut sanatın sinemaya nasıl yansıdığını örnekleyen bu türden film çeken yönetmenlerden bazıları ve öne çıkan bazı örnekleri sıralayalım: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err="1" smtClean="0">
                <a:solidFill>
                  <a:schemeClr val="tx2">
                    <a:satMod val="130000"/>
                  </a:schemeClr>
                </a:solidFill>
                <a:latin typeface="Times New Roman" pitchFamily="18" charset="0"/>
              </a:rPr>
              <a:t>Daaist</a:t>
            </a:r>
            <a:r>
              <a:rPr lang="tr-TR" sz="2600" dirty="0" smtClean="0">
                <a:solidFill>
                  <a:schemeClr val="tx2">
                    <a:satMod val="130000"/>
                  </a:schemeClr>
                </a:solidFill>
                <a:latin typeface="Times New Roman" pitchFamily="18" charset="0"/>
              </a:rPr>
              <a:t> bir ressam olan </a:t>
            </a:r>
            <a:r>
              <a:rPr lang="tr-TR" sz="2600" dirty="0" err="1" smtClean="0">
                <a:solidFill>
                  <a:schemeClr val="tx2">
                    <a:satMod val="130000"/>
                  </a:schemeClr>
                </a:solidFill>
                <a:latin typeface="Times New Roman" pitchFamily="18" charset="0"/>
              </a:rPr>
              <a:t>Hans</a:t>
            </a:r>
            <a:r>
              <a:rPr lang="tr-TR" sz="2600" dirty="0" smtClean="0">
                <a:solidFill>
                  <a:schemeClr val="tx2">
                    <a:satMod val="130000"/>
                  </a:schemeClr>
                </a:solidFill>
                <a:latin typeface="Times New Roman" pitchFamily="18" charset="0"/>
              </a:rPr>
              <a:t> Richter deneysel sinema alanında Almanya’da öne çıkan yönetmenlerdendir. Richter’in soyut sanat türüne örnek sayılabilecek olan, 1921 yılında yaptığı </a:t>
            </a:r>
            <a:r>
              <a:rPr lang="tr-TR" sz="2600" dirty="0" err="1" smtClean="0">
                <a:solidFill>
                  <a:schemeClr val="tx2">
                    <a:satMod val="130000"/>
                  </a:schemeClr>
                </a:solidFill>
                <a:latin typeface="Times New Roman" pitchFamily="18" charset="0"/>
              </a:rPr>
              <a:t>Rhythmus</a:t>
            </a:r>
            <a:r>
              <a:rPr lang="tr-TR" sz="2600" dirty="0" smtClean="0">
                <a:solidFill>
                  <a:schemeClr val="tx2">
                    <a:satMod val="130000"/>
                  </a:schemeClr>
                </a:solidFill>
                <a:latin typeface="Times New Roman" pitchFamily="18" charset="0"/>
              </a:rPr>
              <a:t> 21 adlı eserine şu linkten ulaşılabilir.</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https://www.youtube.com/watch?v=FYPb8uIQENs</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t>
            </a: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Avrupa deneysel sinemasının ilk döneminde dikkat çeken sinemacılardan birisi de </a:t>
            </a:r>
            <a:r>
              <a:rPr lang="tr-TR" sz="2600" dirty="0" err="1" smtClean="0">
                <a:solidFill>
                  <a:schemeClr val="tx2">
                    <a:satMod val="130000"/>
                  </a:schemeClr>
                </a:solidFill>
                <a:latin typeface="Times New Roman" pitchFamily="18" charset="0"/>
              </a:rPr>
              <a:t>İsveç’li</a:t>
            </a:r>
            <a:r>
              <a:rPr lang="tr-TR" sz="2600" dirty="0" smtClean="0">
                <a:solidFill>
                  <a:schemeClr val="tx2">
                    <a:satMod val="130000"/>
                  </a:schemeClr>
                </a:solidFill>
                <a:latin typeface="Times New Roman" pitchFamily="18" charset="0"/>
              </a:rPr>
              <a:t> ressam Viking </a:t>
            </a:r>
            <a:r>
              <a:rPr lang="tr-TR" sz="2600" dirty="0" err="1" smtClean="0">
                <a:solidFill>
                  <a:schemeClr val="tx2">
                    <a:satMod val="130000"/>
                  </a:schemeClr>
                </a:solidFill>
                <a:latin typeface="Times New Roman" pitchFamily="18" charset="0"/>
              </a:rPr>
              <a:t>Eggeling’dir</a:t>
            </a:r>
            <a:r>
              <a:rPr lang="tr-TR" sz="2600" dirty="0" smtClean="0">
                <a:solidFill>
                  <a:schemeClr val="tx2">
                    <a:satMod val="130000"/>
                  </a:schemeClr>
                </a:solidFill>
                <a:latin typeface="Times New Roman" pitchFamily="18" charset="0"/>
              </a:rPr>
              <a:t>. Yönetmenin canlandırma sinemasının ilk örneklerinden olan </a:t>
            </a:r>
            <a:r>
              <a:rPr lang="tr-TR" sz="2600" dirty="0" err="1" smtClean="0">
                <a:solidFill>
                  <a:schemeClr val="tx2">
                    <a:satMod val="130000"/>
                  </a:schemeClr>
                </a:solidFill>
                <a:latin typeface="Times New Roman" pitchFamily="18" charset="0"/>
              </a:rPr>
              <a:t>Symphonie</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Diagonale</a:t>
            </a:r>
            <a:r>
              <a:rPr lang="tr-TR" sz="2600" dirty="0" smtClean="0">
                <a:solidFill>
                  <a:schemeClr val="tx2">
                    <a:satMod val="130000"/>
                  </a:schemeClr>
                </a:solidFill>
                <a:latin typeface="Times New Roman" pitchFamily="18" charset="0"/>
              </a:rPr>
              <a:t> (Çapraz Senfoni - 1924) isimli eseri, Dadaist sinemanın özelliklerini taşır.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https://www.youtube.com/watch?v=MtBjFv46XLQ</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Avrupa’da deneysel sinema çalışmaları farklı ülkelerde yapılmış olmakla birlikte deneysel sinemanın en belirgin örnekleri Fransa’da ortaya çıkmıştır.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err="1" smtClean="0">
                <a:solidFill>
                  <a:schemeClr val="tx2">
                    <a:satMod val="130000"/>
                  </a:schemeClr>
                </a:solidFill>
                <a:latin typeface="Times New Roman" pitchFamily="18" charset="0"/>
              </a:rPr>
              <a:t>René</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Claire</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Fernand</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Léger</a:t>
            </a:r>
            <a:r>
              <a:rPr lang="tr-TR" sz="2600" dirty="0" smtClean="0">
                <a:solidFill>
                  <a:schemeClr val="tx2">
                    <a:satMod val="130000"/>
                  </a:schemeClr>
                </a:solidFill>
                <a:latin typeface="Times New Roman" pitchFamily="18" charset="0"/>
              </a:rPr>
              <a:t>, Louis </a:t>
            </a:r>
            <a:r>
              <a:rPr lang="tr-TR" sz="2600" dirty="0" err="1" smtClean="0">
                <a:solidFill>
                  <a:schemeClr val="tx2">
                    <a:satMod val="130000"/>
                  </a:schemeClr>
                </a:solidFill>
                <a:latin typeface="Times New Roman" pitchFamily="18" charset="0"/>
              </a:rPr>
              <a:t>Bunuel</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Marchel</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Duchamp</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Germaine</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Dulac</a:t>
            </a:r>
            <a:r>
              <a:rPr lang="tr-TR" sz="2600" dirty="0" smtClean="0">
                <a:solidFill>
                  <a:schemeClr val="tx2">
                    <a:satMod val="130000"/>
                  </a:schemeClr>
                </a:solidFill>
                <a:latin typeface="Times New Roman" pitchFamily="18" charset="0"/>
              </a:rPr>
              <a:t>, Jean </a:t>
            </a:r>
            <a:r>
              <a:rPr lang="tr-TR" sz="2600" dirty="0" err="1" smtClean="0">
                <a:solidFill>
                  <a:schemeClr val="tx2">
                    <a:satMod val="130000"/>
                  </a:schemeClr>
                </a:solidFill>
                <a:latin typeface="Times New Roman" pitchFamily="18" charset="0"/>
              </a:rPr>
              <a:t>Cocteau</a:t>
            </a:r>
            <a:r>
              <a:rPr lang="tr-TR" sz="2600" dirty="0" smtClean="0">
                <a:solidFill>
                  <a:schemeClr val="tx2">
                    <a:satMod val="130000"/>
                  </a:schemeClr>
                </a:solidFill>
                <a:latin typeface="Times New Roman" pitchFamily="18" charset="0"/>
              </a:rPr>
              <a:t> gibi isimler ilk dönem Fransız sineması içerisinde deneysel tarzda film üreten yönetmenlerin </a:t>
            </a:r>
            <a:r>
              <a:rPr lang="tr-TR" sz="2600" dirty="0" err="1" smtClean="0">
                <a:solidFill>
                  <a:schemeClr val="tx2">
                    <a:satMod val="130000"/>
                  </a:schemeClr>
                </a:solidFill>
                <a:latin typeface="Times New Roman" pitchFamily="18" charset="0"/>
              </a:rPr>
              <a:t>başlıcalarıdır</a:t>
            </a:r>
            <a:r>
              <a:rPr lang="tr-TR" sz="2600" dirty="0" smtClean="0">
                <a:solidFill>
                  <a:schemeClr val="tx2">
                    <a:satMod val="130000"/>
                  </a:schemeClr>
                </a:solidFill>
                <a:latin typeface="Times New Roman" pitchFamily="18" charset="0"/>
              </a:rPr>
              <a:t>.</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tr-TR" sz="2600" u="sng" dirty="0" smtClean="0">
                <a:solidFill>
                  <a:schemeClr val="tx2">
                    <a:satMod val="130000"/>
                  </a:schemeClr>
                </a:solidFill>
                <a:latin typeface="Times New Roman" pitchFamily="18" charset="0"/>
              </a:rPr>
              <a:t>Bazı film örnekleri:</a:t>
            </a:r>
            <a:br>
              <a:rPr lang="tr-TR" sz="2600" u="sng" dirty="0" smtClean="0">
                <a:solidFill>
                  <a:schemeClr val="tx2">
                    <a:satMod val="130000"/>
                  </a:schemeClr>
                </a:solidFill>
                <a:latin typeface="Times New Roman" pitchFamily="18" charset="0"/>
              </a:rPr>
            </a:br>
            <a:r>
              <a:rPr lang="tr-TR" sz="2600" u="sng" dirty="0" smtClean="0">
                <a:solidFill>
                  <a:schemeClr val="tx2">
                    <a:satMod val="130000"/>
                  </a:schemeClr>
                </a:solidFill>
                <a:latin typeface="Times New Roman" pitchFamily="18" charset="0"/>
              </a:rPr>
              <a:t> </a:t>
            </a: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pt-BR" sz="2600" dirty="0" smtClean="0">
                <a:solidFill>
                  <a:schemeClr val="tx2">
                    <a:satMod val="130000"/>
                  </a:schemeClr>
                </a:solidFill>
                <a:latin typeface="Times New Roman" pitchFamily="18" charset="0"/>
              </a:rPr>
              <a:t>Marcel Duchamp</a:t>
            </a:r>
            <a:r>
              <a:rPr lang="tr-TR" sz="2600" dirty="0" smtClean="0">
                <a:solidFill>
                  <a:schemeClr val="tx2">
                    <a:satMod val="130000"/>
                  </a:schemeClr>
                </a:solidFill>
                <a:latin typeface="Times New Roman" pitchFamily="18" charset="0"/>
              </a:rPr>
              <a:t>’</a:t>
            </a:r>
            <a:r>
              <a:rPr lang="tr-TR" sz="2600" dirty="0" err="1" smtClean="0">
                <a:solidFill>
                  <a:schemeClr val="tx2">
                    <a:satMod val="130000"/>
                  </a:schemeClr>
                </a:solidFill>
                <a:latin typeface="Times New Roman" pitchFamily="18" charset="0"/>
              </a:rPr>
              <a:t>ın</a:t>
            </a:r>
            <a:r>
              <a:rPr lang="tr-TR" sz="2600" dirty="0" smtClean="0">
                <a:solidFill>
                  <a:schemeClr val="tx2">
                    <a:satMod val="130000"/>
                  </a:schemeClr>
                </a:solidFill>
                <a:latin typeface="Times New Roman" pitchFamily="18" charset="0"/>
              </a:rPr>
              <a:t> </a:t>
            </a:r>
            <a:r>
              <a:rPr lang="pt-BR" sz="2600" i="1" dirty="0" smtClean="0">
                <a:solidFill>
                  <a:schemeClr val="tx2">
                    <a:satMod val="130000"/>
                  </a:schemeClr>
                </a:solidFill>
                <a:latin typeface="Times New Roman" pitchFamily="18" charset="0"/>
              </a:rPr>
              <a:t>Anemic Sin</a:t>
            </a:r>
            <a:r>
              <a:rPr lang="pt-BR" sz="2600" dirty="0" smtClean="0">
                <a:solidFill>
                  <a:schemeClr val="tx2">
                    <a:satMod val="130000"/>
                  </a:schemeClr>
                </a:solidFill>
                <a:latin typeface="Times New Roman" pitchFamily="18" charset="0"/>
              </a:rPr>
              <a:t>ema (1926)</a:t>
            </a:r>
            <a:r>
              <a:rPr lang="tr-TR" sz="2600" dirty="0" smtClean="0">
                <a:solidFill>
                  <a:schemeClr val="tx2">
                    <a:satMod val="130000"/>
                  </a:schemeClr>
                </a:solidFill>
                <a:latin typeface="Times New Roman" pitchFamily="18" charset="0"/>
              </a:rPr>
              <a:t> adlı eseri: </a:t>
            </a:r>
            <a:r>
              <a:rPr lang="pt-BR" sz="2600" dirty="0" smtClean="0">
                <a:solidFill>
                  <a:schemeClr val="tx2">
                    <a:satMod val="130000"/>
                  </a:schemeClr>
                </a:solidFill>
                <a:latin typeface="Times New Roman" pitchFamily="18" charset="0"/>
              </a:rPr>
              <a:t/>
            </a:r>
            <a:br>
              <a:rPr lang="pt-BR" sz="2600" dirty="0" smtClean="0">
                <a:solidFill>
                  <a:schemeClr val="tx2">
                    <a:satMod val="130000"/>
                  </a:schemeClr>
                </a:solidFill>
                <a:latin typeface="Times New Roman" pitchFamily="18" charset="0"/>
              </a:rPr>
            </a:br>
            <a:r>
              <a:rPr lang="pt-BR" sz="2600" dirty="0" smtClean="0">
                <a:solidFill>
                  <a:schemeClr val="tx2">
                    <a:satMod val="130000"/>
                  </a:schemeClr>
                </a:solidFill>
                <a:latin typeface="Times New Roman" pitchFamily="18" charset="0"/>
              </a:rPr>
              <a:t>https://www.youtube.com/watch?v=dXINTf8kXCc </a:t>
            </a: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fr-FR" sz="2600" dirty="0" smtClean="0">
                <a:solidFill>
                  <a:schemeClr val="tx2">
                    <a:satMod val="130000"/>
                  </a:schemeClr>
                </a:solidFill>
                <a:latin typeface="Times New Roman" pitchFamily="18" charset="0"/>
              </a:rPr>
              <a:t> Germaine Dulac</a:t>
            </a:r>
            <a:r>
              <a:rPr lang="tr-TR" sz="2600" dirty="0" smtClean="0">
                <a:solidFill>
                  <a:schemeClr val="tx2">
                    <a:satMod val="130000"/>
                  </a:schemeClr>
                </a:solidFill>
                <a:latin typeface="Times New Roman" pitchFamily="18" charset="0"/>
              </a:rPr>
              <a:t>: </a:t>
            </a:r>
            <a:r>
              <a:rPr lang="fr-FR" sz="2600" i="1" dirty="0" smtClean="0">
                <a:solidFill>
                  <a:schemeClr val="tx2">
                    <a:satMod val="130000"/>
                  </a:schemeClr>
                </a:solidFill>
                <a:latin typeface="Times New Roman" pitchFamily="18" charset="0"/>
              </a:rPr>
              <a:t>Thèmes et Variations</a:t>
            </a:r>
            <a:r>
              <a:rPr lang="fr-FR" sz="2600" dirty="0" smtClean="0">
                <a:solidFill>
                  <a:schemeClr val="tx2">
                    <a:satMod val="130000"/>
                  </a:schemeClr>
                </a:solidFill>
                <a:latin typeface="Times New Roman" pitchFamily="18" charset="0"/>
              </a:rPr>
              <a:t> (1928)</a:t>
            </a:r>
            <a:br>
              <a:rPr lang="fr-FR" sz="2600" dirty="0" smtClean="0">
                <a:solidFill>
                  <a:schemeClr val="tx2">
                    <a:satMod val="130000"/>
                  </a:schemeClr>
                </a:solidFill>
                <a:latin typeface="Times New Roman" pitchFamily="18" charset="0"/>
              </a:rPr>
            </a:br>
            <a:r>
              <a:rPr lang="fr-FR" sz="2600" dirty="0" smtClean="0">
                <a:solidFill>
                  <a:schemeClr val="tx2">
                    <a:satMod val="130000"/>
                  </a:schemeClr>
                </a:solidFill>
                <a:latin typeface="Times New Roman" pitchFamily="18" charset="0"/>
              </a:rPr>
              <a:t>https://www.dailymotion.com/video/xal1rm</a:t>
            </a:r>
            <a:br>
              <a:rPr lang="fr-FR" sz="2600" dirty="0" smtClean="0">
                <a:solidFill>
                  <a:schemeClr val="tx2">
                    <a:satMod val="130000"/>
                  </a:schemeClr>
                </a:solidFill>
                <a:latin typeface="Times New Roman" pitchFamily="18" charset="0"/>
              </a:rPr>
            </a:br>
            <a:r>
              <a:rPr lang="fr-FR" sz="2600" dirty="0" smtClean="0">
                <a:solidFill>
                  <a:schemeClr val="tx2">
                    <a:satMod val="130000"/>
                  </a:schemeClr>
                </a:solidFill>
                <a:latin typeface="Times New Roman" pitchFamily="18" charset="0"/>
              </a:rPr>
              <a:t> </a:t>
            </a:r>
            <a:br>
              <a:rPr lang="fr-FR" sz="2600" dirty="0" smtClean="0">
                <a:solidFill>
                  <a:schemeClr val="tx2">
                    <a:satMod val="130000"/>
                  </a:schemeClr>
                </a:solidFill>
                <a:latin typeface="Times New Roman" pitchFamily="18" charset="0"/>
              </a:rPr>
            </a:br>
            <a:r>
              <a:rPr lang="fr-FR" sz="2600" i="1" dirty="0" smtClean="0">
                <a:solidFill>
                  <a:schemeClr val="tx2">
                    <a:satMod val="130000"/>
                  </a:schemeClr>
                </a:solidFill>
                <a:latin typeface="Times New Roman" pitchFamily="18" charset="0"/>
              </a:rPr>
              <a:t>Disque 957 </a:t>
            </a:r>
            <a:r>
              <a:rPr lang="fr-FR" sz="2600" dirty="0" smtClean="0">
                <a:solidFill>
                  <a:schemeClr val="tx2">
                    <a:satMod val="130000"/>
                  </a:schemeClr>
                </a:solidFill>
                <a:latin typeface="Times New Roman" pitchFamily="18" charset="0"/>
              </a:rPr>
              <a:t>(1928)</a:t>
            </a:r>
            <a:br>
              <a:rPr lang="fr-FR" sz="2600" dirty="0" smtClean="0">
                <a:solidFill>
                  <a:schemeClr val="tx2">
                    <a:satMod val="130000"/>
                  </a:schemeClr>
                </a:solidFill>
                <a:latin typeface="Times New Roman" pitchFamily="18" charset="0"/>
              </a:rPr>
            </a:br>
            <a:r>
              <a:rPr lang="fr-FR" sz="2600" dirty="0" smtClean="0">
                <a:solidFill>
                  <a:schemeClr val="tx2">
                    <a:satMod val="130000"/>
                  </a:schemeClr>
                </a:solidFill>
                <a:latin typeface="Times New Roman" pitchFamily="18" charset="0"/>
                <a:hlinkClick r:id="rId2"/>
              </a:rPr>
              <a:t>https://www.youtube.com/watch?v=rAJVSoRlz-k</a:t>
            </a:r>
            <a:r>
              <a:rPr lang="fr-FR" sz="2600" dirty="0" smtClean="0">
                <a:solidFill>
                  <a:schemeClr val="tx2">
                    <a:satMod val="130000"/>
                  </a:schemeClr>
                </a:solidFill>
                <a:latin typeface="Times New Roman" pitchFamily="18" charset="0"/>
              </a:rPr>
              <a:t/>
            </a:r>
            <a:br>
              <a:rPr lang="fr-F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fontAlgn="auto">
              <a:spcAft>
                <a:spcPts val="0"/>
              </a:spcAft>
              <a:defRPr/>
            </a:pPr>
            <a:r>
              <a:rPr lang="en-US" sz="2600" dirty="0" smtClean="0">
                <a:solidFill>
                  <a:schemeClr val="tx2">
                    <a:satMod val="130000"/>
                  </a:schemeClr>
                </a:solidFill>
                <a:latin typeface="Times New Roman" pitchFamily="18" charset="0"/>
              </a:rPr>
              <a:t>Jean Cocteau</a:t>
            </a:r>
            <a:r>
              <a:rPr lang="tr-TR" sz="2600" dirty="0" smtClean="0">
                <a:solidFill>
                  <a:schemeClr val="tx2">
                    <a:satMod val="130000"/>
                  </a:schemeClr>
                </a:solidFill>
                <a:latin typeface="Times New Roman" pitchFamily="18" charset="0"/>
              </a:rPr>
              <a:t>’</a:t>
            </a:r>
            <a:r>
              <a:rPr lang="tr-TR" sz="2600" dirty="0" err="1" smtClean="0">
                <a:solidFill>
                  <a:schemeClr val="tx2">
                    <a:satMod val="130000"/>
                  </a:schemeClr>
                </a:solidFill>
                <a:latin typeface="Times New Roman" pitchFamily="18" charset="0"/>
              </a:rPr>
              <a:t>nun</a:t>
            </a:r>
            <a:r>
              <a:rPr lang="tr-TR" sz="2600" dirty="0" smtClean="0">
                <a:solidFill>
                  <a:schemeClr val="tx2">
                    <a:satMod val="130000"/>
                  </a:schemeClr>
                </a:solidFill>
                <a:latin typeface="Times New Roman" pitchFamily="18" charset="0"/>
              </a:rPr>
              <a:t> 1930 yılında çektiği </a:t>
            </a:r>
            <a:r>
              <a:rPr lang="en-US" sz="2600" i="1" dirty="0" smtClean="0">
                <a:solidFill>
                  <a:schemeClr val="tx2">
                    <a:satMod val="130000"/>
                  </a:schemeClr>
                </a:solidFill>
                <a:latin typeface="Times New Roman" pitchFamily="18" charset="0"/>
              </a:rPr>
              <a:t>Blood of a Poet </a:t>
            </a:r>
            <a:r>
              <a:rPr lang="tr-TR" sz="2600" dirty="0" smtClean="0">
                <a:solidFill>
                  <a:schemeClr val="tx2">
                    <a:satMod val="130000"/>
                  </a:schemeClr>
                </a:solidFill>
                <a:latin typeface="Times New Roman" pitchFamily="18" charset="0"/>
              </a:rPr>
              <a:t>isimli deneysel filmi: </a:t>
            </a:r>
            <a:br>
              <a:rPr lang="tr-TR" sz="2600" dirty="0" smtClean="0">
                <a:solidFill>
                  <a:schemeClr val="tx2">
                    <a:satMod val="130000"/>
                  </a:schemeClr>
                </a:solidFill>
                <a:latin typeface="Times New Roman" pitchFamily="18" charset="0"/>
              </a:rPr>
            </a:br>
            <a:r>
              <a:rPr lang="en-US" sz="2600" dirty="0" smtClean="0">
                <a:solidFill>
                  <a:schemeClr val="tx2">
                    <a:satMod val="130000"/>
                  </a:schemeClr>
                </a:solidFill>
                <a:latin typeface="Times New Roman" pitchFamily="18" charset="0"/>
              </a:rPr>
              <a:t/>
            </a:r>
            <a:br>
              <a:rPr lang="en-US" sz="2600" dirty="0" smtClean="0">
                <a:solidFill>
                  <a:schemeClr val="tx2">
                    <a:satMod val="130000"/>
                  </a:schemeClr>
                </a:solidFill>
                <a:latin typeface="Times New Roman" pitchFamily="18" charset="0"/>
              </a:rPr>
            </a:br>
            <a:r>
              <a:rPr lang="en-US" sz="2600" dirty="0" smtClean="0">
                <a:solidFill>
                  <a:schemeClr val="tx2">
                    <a:satMod val="130000"/>
                  </a:schemeClr>
                </a:solidFill>
                <a:latin typeface="Times New Roman" pitchFamily="18" charset="0"/>
              </a:rPr>
              <a:t>https://www.youtube.com/watch?v=3scPy9ohKDc</a:t>
            </a:r>
            <a:br>
              <a:rPr lang="en-US" sz="2600" dirty="0" smtClean="0">
                <a:solidFill>
                  <a:schemeClr val="tx2">
                    <a:satMod val="130000"/>
                  </a:schemeClr>
                </a:solidFill>
                <a:latin typeface="Times New Roman" pitchFamily="18" charset="0"/>
              </a:rPr>
            </a:br>
            <a:r>
              <a:rPr lang="en-US" sz="2600" dirty="0" smtClean="0">
                <a:solidFill>
                  <a:schemeClr val="tx2">
                    <a:satMod val="130000"/>
                  </a:schemeClr>
                </a:solidFill>
                <a:latin typeface="Times New Roman" pitchFamily="18" charset="0"/>
              </a:rPr>
              <a:t>https://www.youtube.com/watch?v=zSNZxvWvodY </a:t>
            </a: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685800" y="609600"/>
            <a:ext cx="7772400" cy="5105400"/>
          </a:xfrm>
        </p:spPr>
        <p:txBody>
          <a:bodyPr/>
          <a:lstStyle/>
          <a:p>
            <a:pPr algn="ctr" eaLnBrk="1" fontAlgn="auto" hangingPunct="1">
              <a:spcAft>
                <a:spcPts val="0"/>
              </a:spcAft>
              <a:defRPr/>
            </a:pPr>
            <a:r>
              <a:rPr lang="tr-TR" sz="4800" dirty="0" smtClean="0">
                <a:solidFill>
                  <a:schemeClr val="tx2">
                    <a:satMod val="130000"/>
                  </a:schemeClr>
                </a:solidFill>
                <a:latin typeface="Times New Roman" pitchFamily="18" charset="0"/>
                <a:cs typeface="Times New Roman" pitchFamily="18" charset="0"/>
              </a:rPr>
              <a:t>TEŞEKKÜRLER</a:t>
            </a:r>
          </a:p>
        </p:txBody>
      </p:sp>
    </p:spTree>
  </p:cSld>
  <p:clrMapOvr>
    <a:masterClrMapping/>
  </p:clrMapOvr>
  <p:transition/>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46</TotalTime>
  <Words>189</Words>
  <Application>Microsoft Office PowerPoint</Application>
  <PresentationFormat>Ekran Gösterisi (4:3)</PresentationFormat>
  <Paragraphs>17</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sunum_sablon</vt:lpstr>
      <vt:lpstr>Slayt 1</vt:lpstr>
      <vt:lpstr>İlk Dönem Avrupa Avandgard - Deneysel Sineması</vt:lpstr>
      <vt:lpstr>İlk dönem deneysel sinemacılar çoğunlukla sanatın başka alanlarında eserler veren sanatçılardır. Bu dönemde öne çıkan isimler; İsveçli ressam Viking Eggling, Alman ressam Hans Richter, Alman ressam ve mimar Walter Ruttmann, Fransız ressam Fernand Leger, Fransız ressam ve kolajcı Marcel Duchamp, Alman ressam Oskar Fischinger , İspanyol ressam Salvador Dali ve Londra’da film yapan Yeni Zelandalı Len Lye gibi sanatçılardır.  </vt:lpstr>
      <vt:lpstr>Rusya’da avangart gelenek devrim öncesi yıllarda başlar.  Vladimir Mayakovski’nin öncülüğünde hazırlanan “Genel Beğeniye Tokat” isimli manifesto metninin tarihi 1912’dir.  Mayakovski sonraki dönemde de, Dziga Vertov, Lev Kuleşov, Sergei Yutkeviç gibi önemli sinemacılarla birlikte anaakım resmi Sovyet kültür politikasını eleştirir.   </vt:lpstr>
      <vt:lpstr>1920’lerin ortasında Fransa,  İngiltere ve Almanya’da sinema kulüplerinin ortaya çıkması seyircinin avangart sinemayla ilişkisini sağlar… İlk örneklerini Dadaizm çizgisindeki sanatçılarda görürüz.  Anarşist ve yıkıcı; Dada sineması orta-sınıf ahlakı ve değerlerine bir başkaldırı niteliğindedir.     </vt:lpstr>
      <vt:lpstr>Avangart sinema akımının ilk örneklerini, Avrupa’nın çeşitli ülkelerinden ressamlar verdiler.   Bu filmler daha çok soyut animasyonlar biçimindeydi.   Mekanik parçaların dansı, ışık oyunları, iç içe geçen ya da birbirini tekrarlayan çizgiler gibi görüntülerle oluşturulan bu filmler, dadaizm, kübizm gibi sanat akımlarından izler taşır.    </vt:lpstr>
      <vt:lpstr>Soyut sanatın sinemaya nasıl yansıdığını örnekleyen bu türden film çeken yönetmenlerden bazıları ve öne çıkan bazı örnekleri sıralayalım:    Daaist bir ressam olan Hans Richter deneysel sinema alanında Almanya’da öne çıkan yönetmenlerdendir. Richter’in soyut sanat türüne örnek sayılabilecek olan, 1921 yılında yaptığı Rhythmus 21 adlı eserine şu linkten ulaşılabilir. https://www.youtube.com/watch?v=FYPb8uIQENs   </vt:lpstr>
      <vt:lpstr>Avrupa deneysel sinemasının ilk döneminde dikkat çeken sinemacılardan birisi de İsveç’li ressam Viking Eggeling’dir. Yönetmenin canlandırma sinemasının ilk örneklerinden olan Symphonie Diagonale (Çapraz Senfoni - 1924) isimli eseri, Dadaist sinemanın özelliklerini taşır.   https://www.youtube.com/watch?v=MtBjFv46XLQ    </vt:lpstr>
      <vt:lpstr>Avrupa’da deneysel sinema çalışmaları farklı ülkelerde yapılmış olmakla birlikte deneysel sinemanın en belirgin örnekleri Fransa’da ortaya çıkmıştır.   René Claire, Fernand Léger, Louis Bunuel, Marchel Duchamp, Germaine Dulac, Jean Cocteau gibi isimler ilk dönem Fransız sineması içerisinde deneysel tarzda film üreten yönetmenlerin başlıcalarıdır.   </vt:lpstr>
      <vt:lpstr>Bazı film örnekleri:   Marcel Duchamp’ın Anemic Sinema (1926) adlı eseri:  https://www.youtube.com/watch?v=dXINTf8kXCc    Germaine Dulac: Thèmes et Variations (1928) https://www.dailymotion.com/video/xal1rm   Disque 957 (1928) https://www.youtube.com/watch?v=rAJVSoRlz-k   </vt:lpstr>
      <vt:lpstr>Jean Cocteau’nun 1930 yılında çektiği Blood of a Poet isimli deneysel filmi:   https://www.youtube.com/watch?v=3scPy9ohKDc https://www.youtube.com/watch?v=zSNZxvWvodY      </vt:lpstr>
      <vt:lpstr>TEŞEKKÜRLER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İletişim Fakültesi</dc:creator>
  <cp:lastModifiedBy>Ahmet</cp:lastModifiedBy>
  <cp:revision>22</cp:revision>
  <cp:lastPrinted>1601-01-01T00:00:00Z</cp:lastPrinted>
  <dcterms:created xsi:type="dcterms:W3CDTF">2019-11-27T06:53:14Z</dcterms:created>
  <dcterms:modified xsi:type="dcterms:W3CDTF">2020-03-20T14:05:17Z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